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5" r:id="rId1"/>
  </p:sldMasterIdLst>
  <p:notesMasterIdLst>
    <p:notesMasterId r:id="rId19"/>
  </p:notesMasterIdLst>
  <p:sldIdLst>
    <p:sldId id="335" r:id="rId2"/>
    <p:sldId id="333" r:id="rId3"/>
    <p:sldId id="336" r:id="rId4"/>
    <p:sldId id="330" r:id="rId5"/>
    <p:sldId id="329" r:id="rId6"/>
    <p:sldId id="314" r:id="rId7"/>
    <p:sldId id="321" r:id="rId8"/>
    <p:sldId id="322" r:id="rId9"/>
    <p:sldId id="338" r:id="rId10"/>
    <p:sldId id="326" r:id="rId11"/>
    <p:sldId id="332" r:id="rId12"/>
    <p:sldId id="272" r:id="rId13"/>
    <p:sldId id="313" r:id="rId14"/>
    <p:sldId id="274" r:id="rId15"/>
    <p:sldId id="258" r:id="rId16"/>
    <p:sldId id="315" r:id="rId17"/>
    <p:sldId id="318" r:id="rId1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Book Antiqua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000"/>
    <a:srgbClr val="000000"/>
    <a:srgbClr val="0070C0"/>
    <a:srgbClr val="F9F9F9"/>
    <a:srgbClr val="FB0A13"/>
    <a:srgbClr val="DEDEDE"/>
    <a:srgbClr val="282B13"/>
    <a:srgbClr val="CBC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21" d="100"/>
          <a:sy n="121" d="100"/>
        </p:scale>
        <p:origin x="-1736" y="-616"/>
      </p:cViewPr>
      <p:guideLst>
        <p:guide orient="horz" pos="1156"/>
        <p:guide pos="18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3DB75626-9F6B-0045-94AD-FCE77B9B8C64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22B1C1-E6CD-2449-B06C-266860096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29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072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fld id="{BF4035F9-C78F-014D-9824-DDBA6476B19E}" type="slidenum">
              <a:rPr lang="en-US" sz="1200">
                <a:latin typeface="Calibri" charset="0"/>
              </a:rPr>
              <a:pPr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tmattlutheran.org/meal-pack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 userDrawn="1"/>
        </p:nvSpPr>
        <p:spPr>
          <a:xfrm>
            <a:off x="3914775" y="4094163"/>
            <a:ext cx="5016500" cy="9334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9">
            <a:extLst>
              <a:ext uri="{FF2B5EF4-FFF2-40B4-BE49-F238E27FC236}"/>
            </a:extLst>
          </p:cNvPr>
          <p:cNvSpPr txBox="1">
            <a:spLocks noChangeArrowheads="1"/>
          </p:cNvSpPr>
          <p:nvPr userDrawn="1"/>
        </p:nvSpPr>
        <p:spPr bwMode="auto">
          <a:xfrm>
            <a:off x="3914775" y="204788"/>
            <a:ext cx="50165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   JOIN US</a:t>
            </a:r>
          </a:p>
        </p:txBody>
      </p:sp>
      <p:sp>
        <p:nvSpPr>
          <p:cNvPr id="4" name="TextBox 3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980585" y="850758"/>
            <a:ext cx="4950887" cy="402930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smtClean="0">
                <a:solidFill>
                  <a:srgbClr val="FB0A1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Saturday</a:t>
            </a:r>
          </a:p>
          <a:p>
            <a:pPr algn="ctr" eaLnBrk="1" hangingPunct="1">
              <a:defRPr/>
            </a:pPr>
            <a:r>
              <a:rPr lang="en-US" sz="3600" b="1" smtClean="0">
                <a:solidFill>
                  <a:srgbClr val="FB0A1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November 3, 2018 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2000" b="1" smtClean="0"/>
              <a:t>Two Packing Sessions — 10 am &amp; 1 pm</a:t>
            </a:r>
          </a:p>
          <a:p>
            <a:pPr algn="ctr" eaLnBrk="1" hangingPunct="1">
              <a:spcBef>
                <a:spcPts val="900"/>
              </a:spcBef>
              <a:defRPr/>
            </a:pPr>
            <a:r>
              <a:rPr lang="en-US" b="1" smtClean="0"/>
              <a:t>St. Matthew Lutheran Church </a:t>
            </a:r>
            <a:br>
              <a:rPr lang="en-US" b="1" smtClean="0"/>
            </a:br>
            <a:r>
              <a:rPr lang="en-US" b="1" smtClean="0"/>
              <a:t>Fellowship Hall</a:t>
            </a:r>
          </a:p>
          <a:p>
            <a:pPr algn="ctr" eaLnBrk="1" hangingPunct="1">
              <a:spcBef>
                <a:spcPts val="1200"/>
              </a:spcBef>
              <a:defRPr/>
            </a:pPr>
            <a:r>
              <a:rPr lang="en-US" b="1" smtClean="0"/>
              <a:t>To learn more, visit: </a:t>
            </a:r>
            <a:br>
              <a:rPr lang="en-US" b="1" smtClean="0"/>
            </a:br>
            <a:r>
              <a:rPr lang="en-US" b="1" smtClean="0">
                <a:hlinkClick r:id="rId2"/>
              </a:rPr>
              <a:t>www.stmattlutheran.org/meal-packing</a:t>
            </a:r>
            <a:endParaRPr lang="en-US" b="1" smtClean="0"/>
          </a:p>
          <a:p>
            <a:pPr algn="ctr" eaLnBrk="1" hangingPunct="1">
              <a:spcBef>
                <a:spcPts val="3000"/>
              </a:spcBef>
              <a:defRPr/>
            </a:pPr>
            <a:r>
              <a:rPr lang="en-US" b="1" smtClean="0">
                <a:solidFill>
                  <a:schemeClr val="bg1"/>
                </a:solidFill>
              </a:rPr>
              <a:t>To Volunteer or Donate:</a:t>
            </a:r>
          </a:p>
          <a:p>
            <a:pPr algn="ctr" eaLnBrk="1" hangingPunct="1">
              <a:defRPr/>
            </a:pPr>
            <a:r>
              <a:rPr lang="en-US" b="1" smtClean="0">
                <a:solidFill>
                  <a:schemeClr val="bg1"/>
                </a:solidFill>
              </a:rPr>
              <a:t>events.stophungernow.org/SMLC18</a:t>
            </a: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3914775" cy="51212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pic>
        <p:nvPicPr>
          <p:cNvPr id="6" name="Picture 12" descr="Overall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106363"/>
            <a:ext cx="35369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RAH_log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3" y="3863975"/>
            <a:ext cx="2132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344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9601"/>
            <a:ext cx="7612063" cy="10632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265634"/>
            <a:ext cx="3657600" cy="67746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1986804"/>
            <a:ext cx="3657600" cy="27062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265634"/>
            <a:ext cx="3657600" cy="67746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1986804"/>
            <a:ext cx="3657600" cy="27062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BA74F-5AA8-6945-8285-04E3A2CD097E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CA35-C35E-9241-B4FD-FF25A11BC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54136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04DE-8F5A-6540-A3D5-F0F72F62E6DB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23DB-EE15-8C40-8301-ABB9BA7F3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28133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792BD-525C-7D4C-A9EC-A5C645666D79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2C737-FC89-9345-9CB4-4AFE99A65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42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285750"/>
            <a:ext cx="3250360" cy="1223963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1" y="285750"/>
            <a:ext cx="4149725" cy="44148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1563292"/>
            <a:ext cx="3250360" cy="2951559"/>
          </a:xfr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95800" y="4767263"/>
            <a:ext cx="1143000" cy="27463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4A3C8E7-44E6-FA4F-B6F6-3A974452B084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4767263"/>
            <a:ext cx="2895600" cy="274637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6913" y="4767263"/>
            <a:ext cx="533400" cy="2746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B65CCA-828B-344F-8AA6-E6644E37F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70452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1E88-BB4B-B449-A64F-4287FB73DC80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D8E76-2307-E54E-AD25-D10AC2963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59177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42900"/>
            <a:ext cx="1497106" cy="4357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9" y="342900"/>
            <a:ext cx="6513511" cy="435768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12CC7-57D4-3449-8658-568B9B409A92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8692-18B2-F04E-A285-4BC7646B0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27883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73088" y="4198938"/>
            <a:ext cx="3922712" cy="830262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tl" rotWithShape="0">
              <a:srgbClr val="000000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B0A13"/>
                </a:solidFill>
                <a:latin typeface="Bernard MT Condensed"/>
                <a:ea typeface="+mn-ea"/>
                <a:cs typeface="+mn-cs"/>
              </a:rPr>
              <a:t>Join Us for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B0A13"/>
                </a:solidFill>
                <a:latin typeface="Bernard MT Condensed"/>
                <a:ea typeface="+mn-ea"/>
                <a:cs typeface="+mn-cs"/>
              </a:rPr>
              <a:t>Our Fourth Meal Packing Event!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5167834" y="1354969"/>
            <a:ext cx="3110704" cy="34818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76" y="1905000"/>
            <a:ext cx="3294936" cy="2218765"/>
          </a:xfrm>
        </p:spPr>
        <p:txBody>
          <a:bodyPr lIns="0" tIns="0" rIns="0" bIns="0" anchor="ctr" anchorCtr="0"/>
          <a:lstStyle>
            <a:lvl1pPr marL="0" indent="0" algn="l">
              <a:spcBef>
                <a:spcPts val="300"/>
              </a:spcBef>
              <a:buNone/>
              <a:defRPr sz="1800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48881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635500" y="4198938"/>
            <a:ext cx="3922713" cy="830262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tl" rotWithShape="0">
              <a:srgbClr val="000000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B0A13"/>
                </a:solidFill>
                <a:latin typeface="Bernard MT Condensed"/>
                <a:ea typeface="+mn-ea"/>
                <a:cs typeface="+mn-cs"/>
              </a:rPr>
              <a:t>Join Us for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B0A13"/>
                </a:solidFill>
                <a:latin typeface="Bernard MT Condensed"/>
                <a:ea typeface="+mn-ea"/>
                <a:cs typeface="+mn-cs"/>
              </a:rPr>
              <a:t>Our Fourth Meal Packing Event!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313731">
            <a:off x="434753" y="1354969"/>
            <a:ext cx="3110704" cy="34818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9544" y="1905000"/>
            <a:ext cx="3294936" cy="2218765"/>
          </a:xfrm>
        </p:spPr>
        <p:txBody>
          <a:bodyPr lIns="0" tIns="0" rIns="0" bIns="0" anchor="ctr" anchorCtr="0"/>
          <a:lstStyle>
            <a:lvl1pPr marL="0" indent="0" algn="l">
              <a:spcBef>
                <a:spcPts val="300"/>
              </a:spcBef>
              <a:buNone/>
              <a:defRPr sz="1800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473909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ing First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30188" y="1323975"/>
            <a:ext cx="3922712" cy="1016000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tl" rotWithShape="0">
              <a:srgbClr val="000000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B0A13"/>
                </a:solidFill>
                <a:latin typeface="Bernard MT Condensed"/>
                <a:ea typeface="+mn-ea"/>
                <a:cs typeface="+mn-cs"/>
              </a:rPr>
              <a:t>Hanover Area Community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B0A13"/>
                </a:solidFill>
                <a:latin typeface="Bernard MT Condensed"/>
                <a:ea typeface="+mn-ea"/>
                <a:cs typeface="+mn-cs"/>
              </a:rPr>
              <a:t>Meal Packing Event</a:t>
            </a: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>
            <a:spLocks noChangeArrowheads="1"/>
          </p:cNvSpPr>
          <p:nvPr userDrawn="1"/>
        </p:nvSpPr>
        <p:spPr bwMode="auto">
          <a:xfrm>
            <a:off x="4941888" y="3800475"/>
            <a:ext cx="4062412" cy="1184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922338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pc="-50" dirty="0">
                <a:latin typeface="Arial" charset="0"/>
                <a:cs typeface="Arial" charset="0"/>
              </a:rPr>
              <a:t>Remembering Our First Three Events</a:t>
            </a:r>
          </a:p>
          <a:p>
            <a:pPr lvl="1" eaLnBrk="1" hangingPunct="1">
              <a:spcBef>
                <a:spcPts val="600"/>
              </a:spcBef>
              <a:buFont typeface="Wingdings" charset="0"/>
              <a:buChar char="§"/>
              <a:defRPr/>
            </a:pPr>
            <a:r>
              <a:rPr lang="en-US" sz="1600" dirty="0">
                <a:latin typeface="Arial" charset="0"/>
                <a:cs typeface="Arial" charset="0"/>
              </a:rPr>
              <a:t>Over 700 Volunteers</a:t>
            </a:r>
          </a:p>
          <a:p>
            <a:pPr lvl="1" eaLnBrk="1" hangingPunct="1">
              <a:buFont typeface="Wingdings" charset="0"/>
              <a:buChar char="§"/>
              <a:defRPr/>
            </a:pPr>
            <a:r>
              <a:rPr lang="en-US" sz="1600" dirty="0">
                <a:latin typeface="Arial" charset="0"/>
                <a:cs typeface="Arial" charset="0"/>
              </a:rPr>
              <a:t>$29,000 Raised</a:t>
            </a:r>
          </a:p>
          <a:p>
            <a:pPr lvl="1" eaLnBrk="1" hangingPunct="1">
              <a:buFont typeface="Wingdings" charset="0"/>
              <a:buChar char="§"/>
              <a:defRPr/>
            </a:pPr>
            <a:r>
              <a:rPr lang="en-US" sz="1600" dirty="0">
                <a:latin typeface="Arial" charset="0"/>
                <a:cs typeface="Arial" charset="0"/>
              </a:rPr>
              <a:t>115,500 Meals Packed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611794" y="2601096"/>
            <a:ext cx="4141140" cy="216103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473587" y="1385012"/>
            <a:ext cx="4141140" cy="216103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</p:spTree>
    <p:extLst>
      <p:ext uri="{BB962C8B-B14F-4D97-AF65-F5344CB8AC3E}">
        <p14:creationId xmlns:p14="http://schemas.microsoft.com/office/powerpoint/2010/main" val="2907785065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18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52413" y="1320800"/>
            <a:ext cx="3922712" cy="1016000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tl" rotWithShape="0">
              <a:srgbClr val="000000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B0A13"/>
                </a:solidFill>
                <a:latin typeface="Bernard MT Condensed"/>
                <a:ea typeface="ＭＳ Ｐゴシック" charset="0"/>
                <a:cs typeface="ＭＳ Ｐゴシック" charset="0"/>
              </a:rPr>
              <a:t>Hanover Area Community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B0A13"/>
                </a:solidFill>
                <a:latin typeface="Bernard MT Condensed"/>
                <a:ea typeface="ＭＳ Ｐゴシック" charset="0"/>
                <a:cs typeface="ＭＳ Ｐゴシック" charset="0"/>
              </a:rPr>
              <a:t>Meal Packing Event</a:t>
            </a: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>
            <a:spLocks noChangeArrowheads="1"/>
          </p:cNvSpPr>
          <p:nvPr userDrawn="1"/>
        </p:nvSpPr>
        <p:spPr bwMode="auto">
          <a:xfrm>
            <a:off x="4941888" y="3800475"/>
            <a:ext cx="4062412" cy="1184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922338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latin typeface="Arial" charset="0"/>
                <a:cs typeface="Arial" charset="0"/>
              </a:rPr>
              <a:t>Our 2018 Meal Packing Event Goals</a:t>
            </a:r>
          </a:p>
          <a:p>
            <a:pPr lvl="1" eaLnBrk="1" hangingPunct="1">
              <a:spcBef>
                <a:spcPts val="600"/>
              </a:spcBef>
              <a:buFont typeface="Wingdings" charset="0"/>
              <a:buChar char="§"/>
              <a:defRPr/>
            </a:pPr>
            <a:r>
              <a:rPr lang="en-US" sz="1600" dirty="0">
                <a:latin typeface="Arial" charset="0"/>
                <a:cs typeface="Arial" charset="0"/>
              </a:rPr>
              <a:t>500+ Volunteers Needed</a:t>
            </a:r>
          </a:p>
          <a:p>
            <a:pPr lvl="1" eaLnBrk="1" hangingPunct="1">
              <a:buFont typeface="Wingdings" charset="0"/>
              <a:buChar char="§"/>
              <a:defRPr/>
            </a:pPr>
            <a:r>
              <a:rPr lang="en-US" sz="1600" dirty="0">
                <a:latin typeface="Arial" charset="0"/>
                <a:cs typeface="Arial" charset="0"/>
              </a:rPr>
              <a:t>$29,000 to Raise</a:t>
            </a:r>
          </a:p>
          <a:p>
            <a:pPr lvl="1" eaLnBrk="1" hangingPunct="1">
              <a:buFont typeface="Wingdings" charset="0"/>
              <a:buChar char="§"/>
              <a:defRPr/>
            </a:pPr>
            <a:r>
              <a:rPr lang="en-US" sz="1600" dirty="0">
                <a:latin typeface="Arial" charset="0"/>
                <a:cs typeface="Arial" charset="0"/>
              </a:rPr>
              <a:t>100,000 Meals to Pack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611794" y="2601096"/>
            <a:ext cx="4141140" cy="216103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473587" y="1385012"/>
            <a:ext cx="4141140" cy="216103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</p:spTree>
    <p:extLst>
      <p:ext uri="{BB962C8B-B14F-4D97-AF65-F5344CB8AC3E}">
        <p14:creationId xmlns:p14="http://schemas.microsoft.com/office/powerpoint/2010/main" val="3293858178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CF042-55EF-9A47-80F1-0FA123B273D2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40A6-09CF-2A43-88EA-F0E47B540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65690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90" y="2830746"/>
            <a:ext cx="7199311" cy="110251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3943350"/>
            <a:ext cx="7199312" cy="74295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416282"/>
            <a:ext cx="4142460" cy="23140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FB9F9-9AD6-AE44-9CE1-BBFA9C0A6504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6" y="1677521"/>
            <a:ext cx="7612063" cy="1021556"/>
          </a:xfr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6" y="2712945"/>
            <a:ext cx="7612063" cy="1125140"/>
          </a:xfr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750BA-60CC-344D-A0D0-09B9E8A2DC3E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04A9-106B-5F4F-B0E2-5D8E48F77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68700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9601"/>
            <a:ext cx="7612063" cy="1063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1563291"/>
            <a:ext cx="3657600" cy="31372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1563291"/>
            <a:ext cx="3657600" cy="31372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F2FD-94BE-9A40-8E3B-1FBCC8716790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1FC73-9966-A948-B860-A2CB22341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94397"/>
      </p:ext>
    </p:extLst>
  </p:cSld>
  <p:clrMapOvr>
    <a:masterClrMapping/>
  </p:clrMapOvr>
  <p:transition xmlns:p14="http://schemas.microsoft.com/office/powerpoint/2010/main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60325"/>
            <a:ext cx="7612063" cy="1062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175" y="1552575"/>
            <a:ext cx="7612063" cy="313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153542-E5FE-5946-A0D9-96CBC75152B7}" type="datetimeFigureOut">
              <a:rPr lang="en-US"/>
              <a:pPr>
                <a:defRPr/>
              </a:pPr>
              <a:t>7/15/18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5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5300" y="4767263"/>
            <a:ext cx="533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874AF3-D96D-8D4F-B661-269F6B21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23" r:id="rId6"/>
    <p:sldLayoutId id="2147484335" r:id="rId7"/>
    <p:sldLayoutId id="2147484324" r:id="rId8"/>
    <p:sldLayoutId id="2147484325" r:id="rId9"/>
    <p:sldLayoutId id="2147484326" r:id="rId10"/>
    <p:sldLayoutId id="2147484327" r:id="rId11"/>
    <p:sldLayoutId id="2147484336" r:id="rId12"/>
    <p:sldLayoutId id="2147484337" r:id="rId13"/>
    <p:sldLayoutId id="2147484328" r:id="rId14"/>
    <p:sldLayoutId id="2147484329" r:id="rId15"/>
  </p:sldLayoutIdLst>
  <p:transition xmlns:p14="http://schemas.microsoft.com/office/powerpoint/2010/main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Font typeface="Wingdings 2" charset="0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tmattlutheran.org/meal-packing" TargetMode="External"/><Relationship Id="rId3" Type="http://schemas.openxmlformats.org/officeDocument/2006/relationships/hyperlink" Target="events.stophungernow.org%5CSMLC1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1 in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top Hunger Now 223.jpg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9"/>
          <a:stretch/>
        </p:blipFill>
        <p:spPr>
          <a:xfrm rot="21414040">
            <a:off x="5147023" y="411429"/>
            <a:ext cx="3434595" cy="4248565"/>
          </a:xfrm>
        </p:spPr>
      </p:pic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263" y="322263"/>
            <a:ext cx="3937000" cy="4427537"/>
          </a:xfrm>
        </p:spPr>
        <p:txBody>
          <a:bodyPr wrap="square" numCol="1" compatLnSpc="1">
            <a:prstTxWarp prst="textNoShape">
              <a:avLst/>
            </a:prstTxWarp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ＭＳ Ｐゴシック" charset="0"/>
              </a:rPr>
              <a:t>Hanoverians have been doing this</a:t>
            </a:r>
            <a:b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ＭＳ Ｐゴシック" charset="0"/>
              </a:rPr>
            </a:b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ＭＳ Ｐゴシック" charset="0"/>
              </a:rPr>
              <a:t> since 2012!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altLang="en-US" sz="1400" dirty="0">
              <a:latin typeface="Arial" panose="020B0604020202020204" pitchFamily="34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700" b="1" dirty="0">
                <a:latin typeface="Arial" panose="020B0604020202020204" pitchFamily="34" charset="0"/>
                <a:cs typeface="ＭＳ Ｐゴシック" charset="0"/>
              </a:rPr>
              <a:t>2012:  40,188 meals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700" b="1" dirty="0">
                <a:latin typeface="Arial" panose="020B0604020202020204" pitchFamily="34" charset="0"/>
                <a:cs typeface="ＭＳ Ｐゴシック" charset="0"/>
              </a:rPr>
              <a:t>2014   31,884 meals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700" b="1" dirty="0">
                <a:latin typeface="Arial" panose="020B0604020202020204" pitchFamily="34" charset="0"/>
                <a:cs typeface="ＭＳ Ｐゴシック" charset="0"/>
              </a:rPr>
              <a:t>2016   43,416 meals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altLang="en-US" sz="1400" dirty="0">
              <a:latin typeface="Arial" panose="020B0604020202020204" pitchFamily="34" charset="0"/>
              <a:cs typeface="ＭＳ Ｐゴシック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US" altLang="en-US" b="1" dirty="0">
                <a:latin typeface="Arial" panose="020B0604020202020204" pitchFamily="34" charset="0"/>
                <a:cs typeface="ＭＳ Ｐゴシック" charset="0"/>
              </a:rPr>
              <a:t>Totals since 2012:</a:t>
            </a:r>
          </a:p>
          <a:p>
            <a:pPr>
              <a:lnSpc>
                <a:spcPct val="80000"/>
              </a:lnSpc>
              <a:spcBef>
                <a:spcPts val="1200"/>
              </a:spcBef>
              <a:buFont typeface="Wingdings 2" panose="05020102010507070707" pitchFamily="18" charset="2"/>
              <a:buNone/>
              <a:defRPr/>
            </a:pPr>
            <a:r>
              <a:rPr lang="en-US" altLang="en-US" b="1" dirty="0">
                <a:latin typeface="Arial" panose="020B0604020202020204" pitchFamily="34" charset="0"/>
                <a:cs typeface="ＭＳ Ｐゴシック" charset="0"/>
              </a:rPr>
              <a:t>	 115,488 meals packed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US" altLang="en-US" b="1" dirty="0">
                <a:latin typeface="Arial" panose="020B0604020202020204" pitchFamily="34" charset="0"/>
                <a:cs typeface="ＭＳ Ｐゴシック" charset="0"/>
              </a:rPr>
              <a:t>	 $28,819 raised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US" altLang="en-US" b="1" dirty="0">
                <a:latin typeface="Arial" panose="020B0604020202020204" pitchFamily="34" charset="0"/>
                <a:cs typeface="ＭＳ Ｐゴシック" charset="0"/>
              </a:rPr>
              <a:t>	 500+ Volunteers Involved 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171450"/>
            <a:ext cx="7937500" cy="3856038"/>
          </a:xfrm>
        </p:spPr>
        <p:txBody>
          <a:bodyPr wrap="square" numCol="1" anchor="t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MS PGothic" charset="0"/>
              </a:rPr>
              <a:t>In 2018, we are aiming HIGHER!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938213"/>
            <a:ext cx="7189788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464300" y="1970088"/>
            <a:ext cx="1204913" cy="1317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6262851" y="1786920"/>
            <a:ext cx="160808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2B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 Antiqua" panose="02040602050305030304" pitchFamily="18" charset="0"/>
                <a:ea typeface="MS PGothic" panose="020B0600070205080204" pitchFamily="34" charset="-128"/>
                <a:cs typeface="+mn-cs"/>
              </a:rPr>
              <a:t>$</a:t>
            </a: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4202113"/>
            <a:ext cx="9144000" cy="94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>
            <a:off x="315913" y="4197350"/>
            <a:ext cx="86709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Working together, we can do this!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IMGP3459.JPG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6960">
            <a:off x="611794" y="2601096"/>
            <a:ext cx="4141140" cy="2161034"/>
          </a:xfrm>
        </p:spPr>
      </p:pic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4973638" y="3806825"/>
            <a:ext cx="3973512" cy="395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EDE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4973638" y="4137025"/>
            <a:ext cx="3240087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EDE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4911725" y="1579563"/>
            <a:ext cx="3830638" cy="206216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rgbClr val="FB0A13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/>
              <a:t>Register to Help Pack Meals</a:t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2000" i="1" dirty="0" smtClean="0"/>
              <a:t>There are easy tasks for all ages, all capabilities. </a:t>
            </a:r>
            <a:r>
              <a:rPr lang="en-US" b="1" i="1" dirty="0" smtClean="0"/>
              <a:t>PLUS, it</a:t>
            </a:r>
            <a:r>
              <a:rPr lang="en-US" b="1" i="1" dirty="0"/>
              <a:t>’</a:t>
            </a:r>
            <a:r>
              <a:rPr lang="en-US" b="1" i="1" dirty="0" smtClean="0"/>
              <a:t>s FUN!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 descr="IMG_2867.JPG">
            <a:extLst>
              <a:ext uri="{FF2B5EF4-FFF2-40B4-BE49-F238E27FC236}"/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 rot="5707655">
            <a:off x="1587420" y="1580299"/>
            <a:ext cx="2166937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5024438" y="3760788"/>
            <a:ext cx="3346450" cy="1268412"/>
          </a:xfrm>
          <a:prstGeom prst="rect">
            <a:avLst/>
          </a:prstGeom>
          <a:solidFill>
            <a:srgbClr val="DEDEDE"/>
          </a:solidFill>
          <a:ln>
            <a:solidFill>
              <a:srgbClr val="DEDE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876800" y="1209675"/>
            <a:ext cx="3641725" cy="1447800"/>
          </a:xfrm>
          <a:prstGeom prst="rect">
            <a:avLst/>
          </a:prstGeom>
          <a:solidFill>
            <a:srgbClr val="F9F9F9"/>
          </a:solidFill>
          <a:ln w="28575">
            <a:solidFill>
              <a:srgbClr val="FB0A1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/>
              <a:t>Donate to the Event!</a:t>
            </a:r>
          </a:p>
          <a:p>
            <a:pPr algn="ctr" eaLnBrk="1" hangingPunct="1"/>
            <a:r>
              <a:rPr lang="en-US" sz="2000"/>
              <a:t>Every 29</a:t>
            </a:r>
            <a:r>
              <a:rPr lang="en-US" sz="2000">
                <a:latin typeface="Times New Roman" charset="0"/>
                <a:cs typeface="Times New Roman" charset="0"/>
              </a:rPr>
              <a:t>¢ covers one meal. </a:t>
            </a:r>
          </a:p>
          <a:p>
            <a:pPr algn="ctr" eaLnBrk="1" hangingPunct="1"/>
            <a:r>
              <a:rPr lang="en-US" sz="2000">
                <a:latin typeface="Times New Roman" charset="0"/>
                <a:cs typeface="Times New Roman" charset="0"/>
              </a:rPr>
              <a:t>Our goal is 100,000 meals; </a:t>
            </a:r>
            <a:r>
              <a:rPr lang="en-US" b="1">
                <a:latin typeface="Times New Roman" charset="0"/>
                <a:cs typeface="Times New Roman" charset="0"/>
              </a:rPr>
              <a:t>$29,000.</a:t>
            </a:r>
            <a:endParaRPr lang="en-US" sz="2000" b="1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5608638" y="3760788"/>
            <a:ext cx="3346450" cy="460375"/>
          </a:xfrm>
          <a:prstGeom prst="rect">
            <a:avLst/>
          </a:prstGeom>
          <a:solidFill>
            <a:srgbClr val="DEDEDE"/>
          </a:solidFill>
          <a:ln>
            <a:solidFill>
              <a:srgbClr val="DEDE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Placeholder 2" descr="IMG_2866.JPG">
            <a:extLst>
              <a:ext uri="{FF2B5EF4-FFF2-40B4-BE49-F238E27FC236}"/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73955">
            <a:off x="5819236" y="2341144"/>
            <a:ext cx="1917208" cy="2926480"/>
          </a:xfrm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G_2837.JPG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225" y="3871913"/>
            <a:ext cx="4048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1150" y="4179888"/>
            <a:ext cx="27987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030788" y="1312863"/>
            <a:ext cx="3644900" cy="1200150"/>
          </a:xfrm>
          <a:prstGeom prst="rect">
            <a:avLst/>
          </a:prstGeom>
          <a:solidFill>
            <a:srgbClr val="F9F9F9"/>
          </a:solidFill>
          <a:ln w="28575">
            <a:solidFill>
              <a:srgbClr val="FB0A1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MS PGothic" panose="020B0600070205080204" pitchFamily="34" charset="-128"/>
                <a:cs typeface="+mn-cs"/>
              </a:rPr>
              <a:t>Spread the Word. </a:t>
            </a:r>
            <a:r>
              <a:rPr lang="en-US" dirty="0">
                <a:latin typeface="Book Antiqua" panose="02040602050305030304" pitchFamily="18" charset="0"/>
                <a:ea typeface="MS PGothic" panose="020B0600070205080204" pitchFamily="34" charset="-128"/>
                <a:cs typeface="+mn-cs"/>
              </a:rPr>
              <a:t/>
            </a:r>
            <a:br>
              <a:rPr lang="en-US" dirty="0">
                <a:latin typeface="Book Antiqua" panose="02040602050305030304" pitchFamily="18" charset="0"/>
                <a:ea typeface="MS PGothic" panose="020B0600070205080204" pitchFamily="34" charset="-128"/>
                <a:cs typeface="+mn-cs"/>
              </a:rPr>
            </a:br>
            <a:r>
              <a:rPr lang="en-US" sz="1600" dirty="0">
                <a:latin typeface="Book Antiqua" panose="02040602050305030304" pitchFamily="18" charset="0"/>
                <a:ea typeface="MS PGothic" panose="020B0600070205080204" pitchFamily="34" charset="-128"/>
                <a:cs typeface="+mn-cs"/>
              </a:rPr>
              <a:t>Tell everyone you know about the project. The more people who know, the more people involved.</a:t>
            </a:r>
            <a:endParaRPr lang="en-US" dirty="0">
              <a:latin typeface="Book Antiqua" panose="0204060205030503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Picture Placeholder 6" descr="IMG_2838.JPG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83"/>
          <a:stretch/>
        </p:blipFill>
        <p:spPr>
          <a:xfrm rot="4894119">
            <a:off x="5709904" y="2570358"/>
            <a:ext cx="2039748" cy="2569808"/>
          </a:xfrm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4729515589_f10919e3f3_z.jpg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3794" name="Text Placeholder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55638" y="1905000"/>
            <a:ext cx="3294062" cy="22193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>
                <a:latin typeface="Arial" charset="0"/>
                <a:ea typeface="MS PGothic" charset="0"/>
              </a:rPr>
              <a:t>“</a:t>
            </a:r>
            <a:r>
              <a:rPr lang="en-US" altLang="ja-JP" sz="2400">
                <a:latin typeface="Arial" charset="0"/>
                <a:ea typeface="MS PGothic" charset="0"/>
              </a:rPr>
              <a:t>A hungry man </a:t>
            </a:r>
          </a:p>
          <a:p>
            <a:pPr eaLnBrk="1" hangingPunct="1"/>
            <a:r>
              <a:rPr lang="en-US" sz="2400">
                <a:latin typeface="Arial" charset="0"/>
                <a:ea typeface="MS PGothic" charset="0"/>
              </a:rPr>
              <a:t>can’t see right or wrong. </a:t>
            </a:r>
          </a:p>
          <a:p>
            <a:pPr eaLnBrk="1" hangingPunct="1"/>
            <a:r>
              <a:rPr lang="en-US" sz="2400">
                <a:latin typeface="Arial" charset="0"/>
                <a:ea typeface="MS PGothic" charset="0"/>
              </a:rPr>
              <a:t>He just sees food.”</a:t>
            </a:r>
          </a:p>
          <a:p>
            <a:pPr eaLnBrk="1" hangingPunct="1"/>
            <a:endParaRPr lang="en-US">
              <a:latin typeface="Arial" charset="0"/>
              <a:ea typeface="MS PGothic" charset="0"/>
            </a:endParaRPr>
          </a:p>
          <a:p>
            <a:pPr algn="r" eaLnBrk="1" hangingPunct="1"/>
            <a:r>
              <a:rPr lang="en-US" sz="1600">
                <a:solidFill>
                  <a:srgbClr val="FF0000"/>
                </a:solidFill>
                <a:latin typeface="Arial" charset="0"/>
                <a:ea typeface="MS PGothic" charset="0"/>
              </a:rPr>
              <a:t>– Pearl S. Buck </a:t>
            </a:r>
          </a:p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3949700" y="204788"/>
            <a:ext cx="4981575" cy="64611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i="1" spc="15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MS PGothic" panose="020B0600070205080204" pitchFamily="34" charset="-128"/>
                <a:cs typeface="+mn-cs"/>
              </a:rPr>
              <a:t>Be a part of it all!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3830638" y="906463"/>
            <a:ext cx="5313362" cy="423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3957638" y="341313"/>
            <a:ext cx="4941887" cy="4619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4027488" y="236538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chemeClr val="bg1"/>
                </a:solidFill>
              </a:rPr>
              <a:t>To learn more or stay in touch: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3903663" y="909638"/>
            <a:ext cx="54467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On line: </a:t>
            </a:r>
            <a:r>
              <a:rPr lang="en-US" sz="1800" b="1"/>
              <a:t/>
            </a:r>
            <a:br>
              <a:rPr lang="en-US" sz="1800" b="1"/>
            </a:br>
            <a:r>
              <a:rPr lang="en-US" sz="2000" b="1"/>
              <a:t>      </a:t>
            </a:r>
            <a:r>
              <a:rPr lang="en-US" sz="2000" b="1">
                <a:hlinkClick r:id="rId2"/>
              </a:rPr>
              <a:t>www.stmattlutheran.org/meal-packing</a:t>
            </a:r>
            <a:endParaRPr lang="en-US" sz="1800"/>
          </a:p>
          <a:p>
            <a:pPr eaLnBrk="1" hangingPunct="1">
              <a:spcBef>
                <a:spcPts val="900"/>
              </a:spcBef>
            </a:pPr>
            <a:r>
              <a:rPr lang="en-US" sz="1800"/>
              <a:t>eMail:</a:t>
            </a:r>
          </a:p>
          <a:p>
            <a:pPr eaLnBrk="1" hangingPunct="1"/>
            <a:r>
              <a:rPr lang="en-US" sz="1800"/>
              <a:t>     </a:t>
            </a:r>
            <a:r>
              <a:rPr lang="en-US" sz="1800" b="1">
                <a:solidFill>
                  <a:srgbClr val="0070C0"/>
                </a:solidFill>
              </a:rPr>
              <a:t> meal-packing@stmattlutheran.org</a:t>
            </a:r>
          </a:p>
          <a:p>
            <a:pPr eaLnBrk="1" hangingPunct="1">
              <a:spcBef>
                <a:spcPts val="900"/>
              </a:spcBef>
            </a:pPr>
            <a:r>
              <a:rPr lang="en-US" sz="1800"/>
              <a:t>On Facebook: </a:t>
            </a:r>
            <a:br>
              <a:rPr lang="en-US" sz="1800"/>
            </a:br>
            <a:r>
              <a:rPr lang="en-US" sz="1800"/>
              <a:t>   </a:t>
            </a:r>
            <a:r>
              <a:rPr lang="en-US" sz="2000" b="1">
                <a:solidFill>
                  <a:srgbClr val="0070C0"/>
                </a:solidFill>
              </a:rPr>
              <a:t>Bi-Annual Hanover Area Community </a:t>
            </a:r>
            <a:br>
              <a:rPr lang="en-US" sz="2000" b="1">
                <a:solidFill>
                  <a:srgbClr val="0070C0"/>
                </a:solidFill>
              </a:rPr>
            </a:br>
            <a:r>
              <a:rPr lang="en-US" sz="2000" b="1">
                <a:solidFill>
                  <a:srgbClr val="0070C0"/>
                </a:solidFill>
              </a:rPr>
              <a:t>   Meal Packing Event</a:t>
            </a:r>
            <a:endParaRPr lang="en-US" sz="1800"/>
          </a:p>
          <a:p>
            <a:pPr eaLnBrk="1" hangingPunct="1">
              <a:spcBef>
                <a:spcPts val="900"/>
              </a:spcBef>
            </a:pPr>
            <a:r>
              <a:rPr lang="en-US" sz="1800"/>
              <a:t>On Twitter: </a:t>
            </a:r>
            <a:r>
              <a:rPr lang="en-US" sz="1800" b="1">
                <a:solidFill>
                  <a:srgbClr val="0070C0"/>
                </a:solidFill>
              </a:rPr>
              <a:t>Hvr Cmty Meal Packing</a:t>
            </a:r>
          </a:p>
          <a:p>
            <a:pPr eaLnBrk="1" hangingPunct="1"/>
            <a:endParaRPr lang="en-US" sz="1800" b="1">
              <a:solidFill>
                <a:srgbClr val="0070C0"/>
              </a:solidFill>
            </a:endParaRPr>
          </a:p>
          <a:p>
            <a:pPr eaLnBrk="1" hangingPunct="1"/>
            <a:endParaRPr lang="en-US" sz="1800" b="1">
              <a:solidFill>
                <a:srgbClr val="0070C0"/>
              </a:solidFill>
            </a:endParaRP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On line: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      Visit:  </a:t>
            </a:r>
            <a:r>
              <a:rPr lang="en-US" sz="1800" b="1">
                <a:solidFill>
                  <a:srgbClr val="0070C0"/>
                </a:solidFill>
                <a:hlinkClick r:id="rId3" action="ppaction://hlinkfile"/>
              </a:rPr>
              <a:t>events.stophungernow.org/SMLC18</a:t>
            </a:r>
            <a:endParaRPr lang="en-US" sz="1800" b="1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3978275" y="3811588"/>
            <a:ext cx="4941888" cy="492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i="1" dirty="0"/>
              <a:t>To Register or to Donate 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1 in 7 Hung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1 in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212725"/>
            <a:ext cx="35941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0831">
            <a:off x="1617663" y="1876425"/>
            <a:ext cx="37147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900" y="2071688"/>
            <a:ext cx="268605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25" y="125413"/>
            <a:ext cx="2249488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 rot="21420637">
            <a:off x="3478213" y="696913"/>
            <a:ext cx="3532187" cy="7080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F0E6C3"/>
                  </a:outerShdw>
                </a:effectLst>
              </a:rPr>
              <a:t>We Can Help!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1840">
              <a:schemeClr val="bg1">
                <a:lumMod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Overall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0" y="0"/>
            <a:ext cx="4787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 rot="21420637">
            <a:off x="228600" y="277813"/>
            <a:ext cx="2551113" cy="23082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0E6C3"/>
                  </a:outerShdw>
                </a:effectLst>
              </a:rPr>
              <a:t>And </a:t>
            </a:r>
            <a:b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0E6C3"/>
                  </a:outerShdw>
                </a:effectLst>
              </a:rPr>
            </a:br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0E6C3"/>
                  </a:outerShdw>
                </a:effectLst>
              </a:rPr>
              <a:t>so can YOU!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600" y="457200"/>
            <a:ext cx="8196263" cy="329565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7600" b="1" dirty="0">
                <a:ea typeface="ＭＳ Ｐゴシック" charset="0"/>
                <a:cs typeface="ＭＳ Ｐゴシック" charset="0"/>
              </a:rPr>
              <a:t>What </a:t>
            </a:r>
            <a:r>
              <a:rPr lang="en-US" sz="17600" b="1" u="sng" dirty="0">
                <a:ea typeface="ＭＳ Ｐゴシック" charset="0"/>
                <a:cs typeface="ＭＳ Ｐゴシック" charset="0"/>
              </a:rPr>
              <a:t>is</a:t>
            </a:r>
            <a:r>
              <a:rPr lang="en-US" sz="17600" b="1" dirty="0">
                <a:ea typeface="ＭＳ Ｐゴシック" charset="0"/>
                <a:cs typeface="ＭＳ Ｐゴシック" charset="0"/>
              </a:rPr>
              <a:t> a </a:t>
            </a:r>
            <a:br>
              <a:rPr lang="en-US" sz="17600" b="1" dirty="0">
                <a:ea typeface="ＭＳ Ｐゴシック" charset="0"/>
                <a:cs typeface="ＭＳ Ｐゴシック" charset="0"/>
              </a:rPr>
            </a:br>
            <a:r>
              <a:rPr lang="en-US" sz="192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Meal Packing Event,</a:t>
            </a:r>
            <a:r>
              <a:rPr lang="en-US" sz="19200" b="1" dirty="0">
                <a:ea typeface="ＭＳ Ｐゴシック" charset="0"/>
                <a:cs typeface="ＭＳ Ｐゴシック" charset="0"/>
              </a:rPr>
              <a:t> </a:t>
            </a:r>
            <a:r>
              <a:rPr lang="en-US" sz="14400" b="1" dirty="0">
                <a:ea typeface="ＭＳ Ｐゴシック" charset="0"/>
                <a:cs typeface="ＭＳ Ｐゴシック" charset="0"/>
              </a:rPr>
              <a:t/>
            </a:r>
            <a:br>
              <a:rPr lang="en-US" sz="14400" b="1" dirty="0">
                <a:ea typeface="ＭＳ Ｐゴシック" charset="0"/>
                <a:cs typeface="ＭＳ Ｐゴシック" charset="0"/>
              </a:rPr>
            </a:br>
            <a:r>
              <a:rPr lang="en-US" sz="17600" b="1" dirty="0">
                <a:ea typeface="ＭＳ Ｐゴシック" charset="0"/>
                <a:cs typeface="ＭＳ Ｐゴシック" charset="0"/>
              </a:rPr>
              <a:t>and how does it help </a:t>
            </a:r>
            <a:br>
              <a:rPr lang="en-US" sz="17600" b="1" dirty="0">
                <a:ea typeface="ＭＳ Ｐゴシック" charset="0"/>
                <a:cs typeface="ＭＳ Ｐゴシック" charset="0"/>
              </a:rPr>
            </a:br>
            <a:r>
              <a:rPr lang="en-US" sz="17600" b="1" dirty="0">
                <a:ea typeface="ＭＳ Ｐゴシック" charset="0"/>
                <a:cs typeface="ＭＳ Ｐゴシック" charset="0"/>
              </a:rPr>
              <a:t>solve worldwide hunger?</a:t>
            </a:r>
          </a:p>
        </p:txBody>
      </p:sp>
      <p:pic>
        <p:nvPicPr>
          <p:cNvPr id="24579" name="Picture 3" descr="Filigre.ai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900" y="2928938"/>
            <a:ext cx="39941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AH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63" y="0"/>
            <a:ext cx="3776662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46063" y="414338"/>
            <a:ext cx="377666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3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Working with our partner, we provide the people-power to package critical ingredients into nutritious meals that  </a:t>
            </a:r>
            <a:r>
              <a:rPr lang="en-US" b="1" i="1" dirty="0"/>
              <a:t>Rise Against Hunger  </a:t>
            </a:r>
            <a:r>
              <a:rPr lang="en-US" dirty="0"/>
              <a:t>will distribute to hungry children in schools, orphanages, </a:t>
            </a:r>
            <a:br>
              <a:rPr lang="en-US" dirty="0"/>
            </a:br>
            <a:r>
              <a:rPr lang="en-US" dirty="0"/>
              <a:t>and families suffering from natural disasters.  </a:t>
            </a:r>
          </a:p>
        </p:txBody>
      </p:sp>
      <p:pic>
        <p:nvPicPr>
          <p:cNvPr id="25604" name="Rise Against Hunger 022817.mp4">
            <a:hlinkClick r:id="" action="ppaction://media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80000">
            <a:off x="4845050" y="2114550"/>
            <a:ext cx="36274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se Against Hunger 0228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848" y="0"/>
            <a:ext cx="8459184" cy="4758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065599"/>
      </p:ext>
    </p:extLst>
  </p:cSld>
  <p:clrMapOvr>
    <a:masterClrMapping/>
  </p:clrMapOvr>
  <p:transition xmlns:p14="http://schemas.microsoft.com/office/powerpoint/2010/main" spd="slow" advTm="12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3897</TotalTime>
  <Words>137</Words>
  <Application>Microsoft Macintosh PowerPoint</Application>
  <PresentationFormat>On-screen Show (16:9)</PresentationFormat>
  <Paragraphs>41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West</dc:creator>
  <cp:lastModifiedBy>Douglas West</cp:lastModifiedBy>
  <cp:revision>236</cp:revision>
  <dcterms:created xsi:type="dcterms:W3CDTF">2014-08-08T16:20:34Z</dcterms:created>
  <dcterms:modified xsi:type="dcterms:W3CDTF">2018-07-15T21:29:02Z</dcterms:modified>
</cp:coreProperties>
</file>